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70" r:id="rId3"/>
    <p:sldId id="257" r:id="rId4"/>
    <p:sldId id="259" r:id="rId5"/>
    <p:sldId id="260" r:id="rId6"/>
    <p:sldId id="261" r:id="rId7"/>
    <p:sldId id="275" r:id="rId8"/>
    <p:sldId id="262" r:id="rId9"/>
    <p:sldId id="263" r:id="rId10"/>
    <p:sldId id="264" r:id="rId11"/>
    <p:sldId id="266" r:id="rId12"/>
    <p:sldId id="273" r:id="rId13"/>
    <p:sldId id="272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68" r:id="rId24"/>
    <p:sldId id="269" r:id="rId25"/>
  </p:sldIdLst>
  <p:sldSz cx="12192000" cy="6858000"/>
  <p:notesSz cx="6858000" cy="1028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5909A3-AE47-4653-B002-FD8D814A60C6}">
          <p14:sldIdLst>
            <p14:sldId id="256"/>
            <p14:sldId id="270"/>
            <p14:sldId id="257"/>
            <p14:sldId id="259"/>
            <p14:sldId id="260"/>
            <p14:sldId id="261"/>
            <p14:sldId id="275"/>
            <p14:sldId id="262"/>
            <p14:sldId id="263"/>
            <p14:sldId id="264"/>
            <p14:sldId id="266"/>
            <p14:sldId id="273"/>
            <p14:sldId id="272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F588D-5BD5-227E-0C15-5FD8926AA008}" v="777" vWet="778" dt="2019-12-02T06:36:18.393"/>
    <p1510:client id="{50A1F636-2F6D-B4B5-8F9E-D3AA2C65A09E}" v="271" dt="2019-12-02T05:31:37.080"/>
    <p1510:client id="{88CF0D8E-7711-F048-9A3E-55CCC8E7A8E4}" v="853" dt="2019-12-02T06:48:07.898"/>
    <p1510:client id="{8F0FAD8B-85F5-095A-515D-7C063087AC9D}" v="63" dt="2019-12-02T05:57:56.870"/>
    <p1510:client id="{AD3944D4-2325-4104-B276-420CBBAC4870}" v="8" dt="2019-12-02T05:21:18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7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4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567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0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070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1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0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8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3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FFFFF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73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FFFFF"/>
            </a:gs>
            <a:gs pos="100000">
              <a:schemeClr val="bg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6233-3793-41FA-BE0C-D12A71126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healtheAT – Phase 5 deliverable/Demo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8834A-0DB4-4F3C-B97A-BFEB8F7CB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Group 3.2</a:t>
            </a:r>
          </a:p>
        </p:txBody>
      </p:sp>
      <p:pic>
        <p:nvPicPr>
          <p:cNvPr id="4" name="Picture 4" descr="A picture containing plate&#10;&#10;Description generated with very high confidence">
            <a:extLst>
              <a:ext uri="{FF2B5EF4-FFF2-40B4-BE49-F238E27FC236}">
                <a16:creationId xmlns:a16="http://schemas.microsoft.com/office/drawing/2014/main" id="{0A2DA71A-681F-4325-A3D2-2F29396E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72" y="4274504"/>
            <a:ext cx="1492250" cy="14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25182-B4A0-49E0-BBE9-D075D396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Design Changes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9A4E5-FDEC-4D04-9860-461DCE6BA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lang="en-CA">
                <a:solidFill>
                  <a:schemeClr val="tx1"/>
                </a:solidFill>
              </a:rPr>
              <a:t>Based on our heuristic feedback we:</a:t>
            </a:r>
            <a:endParaRPr lang="en-US"/>
          </a:p>
          <a:p>
            <a:pPr>
              <a:buClr>
                <a:schemeClr val="bg2"/>
              </a:buClr>
            </a:pPr>
            <a:endParaRPr lang="en-CA">
              <a:solidFill>
                <a:schemeClr val="tx1"/>
              </a:solidFill>
            </a:endParaRP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tx1"/>
                </a:solidFill>
              </a:rPr>
              <a:t>Reduced the intensity of the colours.</a:t>
            </a: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tx1"/>
                </a:solidFill>
              </a:rPr>
              <a:t>Gave the application a softer look.</a:t>
            </a:r>
          </a:p>
          <a:p>
            <a:pPr>
              <a:buClr>
                <a:schemeClr val="bg2"/>
              </a:buClr>
            </a:pPr>
            <a:r>
              <a:rPr lang="en-US">
                <a:solidFill>
                  <a:schemeClr val="tx1"/>
                </a:solidFill>
              </a:rPr>
              <a:t>Added more information/help in the application.</a:t>
            </a:r>
          </a:p>
          <a:p>
            <a:pPr>
              <a:buClr>
                <a:schemeClr val="bg2"/>
              </a:buClr>
            </a:pPr>
            <a:r>
              <a:rPr lang="en-US">
                <a:solidFill>
                  <a:schemeClr val="tx1"/>
                </a:solidFill>
              </a:rPr>
              <a:t>Created a more user-friendly home page.</a:t>
            </a:r>
          </a:p>
        </p:txBody>
      </p:sp>
    </p:spTree>
    <p:extLst>
      <p:ext uri="{BB962C8B-B14F-4D97-AF65-F5344CB8AC3E}">
        <p14:creationId xmlns:p14="http://schemas.microsoft.com/office/powerpoint/2010/main" val="278820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4649787" cy="576262"/>
          </a:xfrm>
        </p:spPr>
        <p:txBody>
          <a:bodyPr/>
          <a:lstStyle/>
          <a:p>
            <a:r>
              <a:rPr lang="en-US"/>
              <a:t>Login Page(Before)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D6CB-3A52-4FFC-86C1-5356FC1D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959" y="754999"/>
            <a:ext cx="4665134" cy="576262"/>
          </a:xfrm>
        </p:spPr>
        <p:txBody>
          <a:bodyPr/>
          <a:lstStyle/>
          <a:p>
            <a:r>
              <a:rPr lang="en-US"/>
              <a:t>Login Page (After)</a:t>
            </a:r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93B6C6-76AA-A147-913B-C8E59FD3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40" y="1331261"/>
            <a:ext cx="2276358" cy="4864546"/>
          </a:xfrm>
          <a:prstGeom prst="rect">
            <a:avLst/>
          </a:prstGeom>
        </p:spPr>
      </p:pic>
      <p:pic>
        <p:nvPicPr>
          <p:cNvPr id="16" name="Picture 15" descr="A picture containing bus, clock&#10;&#10;Description automatically generated">
            <a:extLst>
              <a:ext uri="{FF2B5EF4-FFF2-40B4-BE49-F238E27FC236}">
                <a16:creationId xmlns:a16="http://schemas.microsoft.com/office/drawing/2014/main" id="{D8A88705-561F-D04C-8546-AC4BF66E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87" y="1322113"/>
            <a:ext cx="2235794" cy="48645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0BF873-67DC-E442-B8E8-8992EBEDD8C7}"/>
              </a:ext>
            </a:extLst>
          </p:cNvPr>
          <p:cNvSpPr txBox="1"/>
          <p:nvPr/>
        </p:nvSpPr>
        <p:spPr>
          <a:xfrm>
            <a:off x="9012235" y="3419507"/>
            <a:ext cx="168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Match between System and real-world</a:t>
            </a:r>
          </a:p>
        </p:txBody>
      </p:sp>
    </p:spTree>
    <p:extLst>
      <p:ext uri="{BB962C8B-B14F-4D97-AF65-F5344CB8AC3E}">
        <p14:creationId xmlns:p14="http://schemas.microsoft.com/office/powerpoint/2010/main" val="80731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4649787" cy="576262"/>
          </a:xfrm>
        </p:spPr>
        <p:txBody>
          <a:bodyPr/>
          <a:lstStyle/>
          <a:p>
            <a:r>
              <a:rPr lang="en-US"/>
              <a:t>Home Page (Before)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209ACC-657C-4D3B-8056-FC7D6D9702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7361" y="1322113"/>
            <a:ext cx="2312837" cy="486946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D6CB-3A52-4FFC-86C1-5356FC1D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959" y="754999"/>
            <a:ext cx="4665134" cy="576262"/>
          </a:xfrm>
        </p:spPr>
        <p:txBody>
          <a:bodyPr/>
          <a:lstStyle/>
          <a:p>
            <a:r>
              <a:rPr lang="en-US"/>
              <a:t>Home Page (After)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1896C-4DA6-A244-99F3-43604A118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501" y="1331261"/>
            <a:ext cx="2312838" cy="5000731"/>
          </a:xfrm>
          <a:prstGeom prst="rect">
            <a:avLst/>
          </a:prstGeom>
        </p:spPr>
      </p:pic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E6AE3B11-49B8-A945-BBAF-933366DDD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01" y="1362895"/>
            <a:ext cx="2312838" cy="4969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A33CE5-A03C-4640-AD78-C5F837F6D1A0}"/>
              </a:ext>
            </a:extLst>
          </p:cNvPr>
          <p:cNvSpPr txBox="1"/>
          <p:nvPr/>
        </p:nvSpPr>
        <p:spPr>
          <a:xfrm>
            <a:off x="9012235" y="3419507"/>
            <a:ext cx="1685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Consistency and Standards</a:t>
            </a:r>
          </a:p>
        </p:txBody>
      </p:sp>
    </p:spTree>
    <p:extLst>
      <p:ext uri="{BB962C8B-B14F-4D97-AF65-F5344CB8AC3E}">
        <p14:creationId xmlns:p14="http://schemas.microsoft.com/office/powerpoint/2010/main" val="208580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4649787" cy="576262"/>
          </a:xfrm>
        </p:spPr>
        <p:txBody>
          <a:bodyPr/>
          <a:lstStyle/>
          <a:p>
            <a:r>
              <a:rPr lang="en-US"/>
              <a:t>Calendar (Before)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D6CB-3A52-4FFC-86C1-5356FC1D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959" y="754999"/>
            <a:ext cx="4665134" cy="576262"/>
          </a:xfrm>
        </p:spPr>
        <p:txBody>
          <a:bodyPr/>
          <a:lstStyle/>
          <a:p>
            <a:r>
              <a:rPr lang="en-US"/>
              <a:t>Calendar (After)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B49FB2-BB39-514E-8189-983D9315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5" y="1317880"/>
            <a:ext cx="2249944" cy="4877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A70288-AC8E-CB46-8CB8-AC0F3432E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71" y="1317880"/>
            <a:ext cx="2249945" cy="4917913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FCD15-0528-7543-AD52-19E2A1FD7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65" y="1317880"/>
            <a:ext cx="2249944" cy="4958553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86AA78-03F3-B049-8A11-4E1BAE5AD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637" y="1331261"/>
            <a:ext cx="2231979" cy="49054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C52C82-9B59-2245-AABE-1BF2DDE4526C}"/>
              </a:ext>
            </a:extLst>
          </p:cNvPr>
          <p:cNvSpPr txBox="1"/>
          <p:nvPr/>
        </p:nvSpPr>
        <p:spPr>
          <a:xfrm>
            <a:off x="9012235" y="3419507"/>
            <a:ext cx="168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Aesthetic and Minimalist design </a:t>
            </a:r>
          </a:p>
        </p:txBody>
      </p:sp>
    </p:spTree>
    <p:extLst>
      <p:ext uri="{BB962C8B-B14F-4D97-AF65-F5344CB8AC3E}">
        <p14:creationId xmlns:p14="http://schemas.microsoft.com/office/powerpoint/2010/main" val="2041807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5717454" cy="576262"/>
          </a:xfrm>
        </p:spPr>
        <p:txBody>
          <a:bodyPr/>
          <a:lstStyle/>
          <a:p>
            <a:r>
              <a:rPr lang="en-US"/>
              <a:t>Generate Calendar </a:t>
            </a:r>
          </a:p>
          <a:p>
            <a:r>
              <a:rPr lang="en-US"/>
              <a:t>(Before)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D6CB-3A52-4FFC-86C1-5356FC1D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959" y="754999"/>
            <a:ext cx="4665134" cy="576262"/>
          </a:xfrm>
        </p:spPr>
        <p:txBody>
          <a:bodyPr/>
          <a:lstStyle/>
          <a:p>
            <a:r>
              <a:rPr lang="en-US"/>
              <a:t>Generate Calendar (After)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B0D32E0-C04E-8B48-B9D1-2B5308122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98" y="1331261"/>
            <a:ext cx="2249945" cy="495855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24068B-51E0-2B48-A003-73888CB7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645" y="1322113"/>
            <a:ext cx="2249946" cy="493138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37AC73-2827-EB4B-B860-62A4B7E2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45" y="1371904"/>
            <a:ext cx="2258916" cy="4917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90E6F-17F1-EE40-9C9B-AB493E01DD2F}"/>
              </a:ext>
            </a:extLst>
          </p:cNvPr>
          <p:cNvSpPr txBox="1"/>
          <p:nvPr/>
        </p:nvSpPr>
        <p:spPr>
          <a:xfrm>
            <a:off x="9012235" y="3419507"/>
            <a:ext cx="168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Prevention</a:t>
            </a:r>
          </a:p>
        </p:txBody>
      </p:sp>
    </p:spTree>
    <p:extLst>
      <p:ext uri="{BB962C8B-B14F-4D97-AF65-F5344CB8AC3E}">
        <p14:creationId xmlns:p14="http://schemas.microsoft.com/office/powerpoint/2010/main" val="1231996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4649787" cy="576262"/>
          </a:xfrm>
        </p:spPr>
        <p:txBody>
          <a:bodyPr/>
          <a:lstStyle/>
          <a:p>
            <a:r>
              <a:rPr lang="en-US"/>
              <a:t>Helper (Add)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D6CB-3A52-4FFC-86C1-5356FC1D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959" y="754999"/>
            <a:ext cx="4665134" cy="576262"/>
          </a:xfrm>
        </p:spPr>
        <p:txBody>
          <a:bodyPr/>
          <a:lstStyle/>
          <a:p>
            <a:r>
              <a:rPr lang="en-US"/>
              <a:t>Helper (Add)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D09305-6952-2E44-A60D-D383FB70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991" y="1322113"/>
            <a:ext cx="2274535" cy="491791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574AB-4BC9-2845-845E-6769B7F9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40" y="1331261"/>
            <a:ext cx="2257617" cy="4908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6E2EAB-474E-8640-8421-107867AD46C3}"/>
              </a:ext>
            </a:extLst>
          </p:cNvPr>
          <p:cNvSpPr txBox="1"/>
          <p:nvPr/>
        </p:nvSpPr>
        <p:spPr>
          <a:xfrm>
            <a:off x="9012235" y="3419507"/>
            <a:ext cx="203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Help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78709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4649787" cy="576262"/>
          </a:xfrm>
        </p:spPr>
        <p:txBody>
          <a:bodyPr/>
          <a:lstStyle/>
          <a:p>
            <a:r>
              <a:rPr lang="en-US"/>
              <a:t>Fridge (Before)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D6CB-3A52-4FFC-86C1-5356FC1D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959" y="754999"/>
            <a:ext cx="4665134" cy="576262"/>
          </a:xfrm>
        </p:spPr>
        <p:txBody>
          <a:bodyPr/>
          <a:lstStyle/>
          <a:p>
            <a:r>
              <a:rPr lang="en-US"/>
              <a:t>Fridge (After)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E9E410-3F71-8342-9103-1593F6CC2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561" y="1322113"/>
            <a:ext cx="2246965" cy="488680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BA9C23AF-3594-EA40-B11E-770DC215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04" y="1358761"/>
            <a:ext cx="2246965" cy="48501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716737-B724-A14C-9143-37993924A306}"/>
              </a:ext>
            </a:extLst>
          </p:cNvPr>
          <p:cNvSpPr txBox="1"/>
          <p:nvPr/>
        </p:nvSpPr>
        <p:spPr>
          <a:xfrm>
            <a:off x="9012235" y="3419507"/>
            <a:ext cx="1685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Consistency and Standards</a:t>
            </a:r>
          </a:p>
        </p:txBody>
      </p:sp>
    </p:spTree>
    <p:extLst>
      <p:ext uri="{BB962C8B-B14F-4D97-AF65-F5344CB8AC3E}">
        <p14:creationId xmlns:p14="http://schemas.microsoft.com/office/powerpoint/2010/main" val="142795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4649787" cy="576262"/>
          </a:xfrm>
        </p:spPr>
        <p:txBody>
          <a:bodyPr/>
          <a:lstStyle/>
          <a:p>
            <a:r>
              <a:rPr lang="en-US"/>
              <a:t>Shopping Cart (Add)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00675A-B2C1-BA41-8F14-93D596116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41" y="1340409"/>
            <a:ext cx="7767449" cy="521236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2CC346-A42E-0843-8F15-FB4FC7C1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41" y="1322112"/>
            <a:ext cx="7767449" cy="5272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29F22B-C49C-0A48-BA83-C3D5F91EAD1B}"/>
              </a:ext>
            </a:extLst>
          </p:cNvPr>
          <p:cNvSpPr txBox="1"/>
          <p:nvPr/>
        </p:nvSpPr>
        <p:spPr>
          <a:xfrm>
            <a:off x="8712195" y="3424480"/>
            <a:ext cx="168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Match between System and real-world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6114F4-367F-A74B-A334-B852660E1783}"/>
              </a:ext>
            </a:extLst>
          </p:cNvPr>
          <p:cNvSpPr txBox="1"/>
          <p:nvPr/>
        </p:nvSpPr>
        <p:spPr>
          <a:xfrm>
            <a:off x="8712196" y="4624809"/>
            <a:ext cx="168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Prevention</a:t>
            </a:r>
          </a:p>
        </p:txBody>
      </p:sp>
    </p:spTree>
    <p:extLst>
      <p:ext uri="{BB962C8B-B14F-4D97-AF65-F5344CB8AC3E}">
        <p14:creationId xmlns:p14="http://schemas.microsoft.com/office/powerpoint/2010/main" val="144167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4649787" cy="576262"/>
          </a:xfrm>
        </p:spPr>
        <p:txBody>
          <a:bodyPr/>
          <a:lstStyle/>
          <a:p>
            <a:r>
              <a:rPr lang="en-US"/>
              <a:t>Recipe List (Before)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D6CB-3A52-4FFC-86C1-5356FC1D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959" y="754999"/>
            <a:ext cx="4665134" cy="576262"/>
          </a:xfrm>
        </p:spPr>
        <p:txBody>
          <a:bodyPr/>
          <a:lstStyle/>
          <a:p>
            <a:r>
              <a:rPr lang="en-US"/>
              <a:t>Recipe List(After)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E9E410-3F71-8342-9103-1593F6CC2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561" y="1322113"/>
            <a:ext cx="2246965" cy="488680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BA9C23AF-3594-EA40-B11E-770DC215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04" y="1358761"/>
            <a:ext cx="2246965" cy="4850156"/>
          </a:xfrm>
          <a:prstGeom prst="rect">
            <a:avLst/>
          </a:prstGeom>
        </p:spPr>
      </p:pic>
      <p:pic>
        <p:nvPicPr>
          <p:cNvPr id="6" name="Picture 5" descr="A close up of food&#10;&#10;Description automatically generated">
            <a:extLst>
              <a:ext uri="{FF2B5EF4-FFF2-40B4-BE49-F238E27FC236}">
                <a16:creationId xmlns:a16="http://schemas.microsoft.com/office/drawing/2014/main" id="{90FC8E11-6D4B-6043-8AF4-09389A1CC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257" y="1340410"/>
            <a:ext cx="2328269" cy="5024532"/>
          </a:xfrm>
          <a:prstGeom prst="rect">
            <a:avLst/>
          </a:prstGeom>
        </p:spPr>
      </p:pic>
      <p:pic>
        <p:nvPicPr>
          <p:cNvPr id="8" name="Picture 7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82E04C9E-A7A4-3941-9656-F42CAB7F4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25" y="1358761"/>
            <a:ext cx="2309721" cy="50245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8BF9D-DCA4-5342-B8E3-40552FE20BFF}"/>
              </a:ext>
            </a:extLst>
          </p:cNvPr>
          <p:cNvSpPr txBox="1"/>
          <p:nvPr/>
        </p:nvSpPr>
        <p:spPr>
          <a:xfrm>
            <a:off x="9012235" y="3419507"/>
            <a:ext cx="168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Aesthetic and Minimalist design </a:t>
            </a:r>
          </a:p>
        </p:txBody>
      </p:sp>
    </p:spTree>
    <p:extLst>
      <p:ext uri="{BB962C8B-B14F-4D97-AF65-F5344CB8AC3E}">
        <p14:creationId xmlns:p14="http://schemas.microsoft.com/office/powerpoint/2010/main" val="30091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4649787" cy="576262"/>
          </a:xfrm>
        </p:spPr>
        <p:txBody>
          <a:bodyPr/>
          <a:lstStyle/>
          <a:p>
            <a:r>
              <a:rPr lang="en-US"/>
              <a:t>Recipe (Before)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D6CB-3A52-4FFC-86C1-5356FC1D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959" y="754999"/>
            <a:ext cx="4665134" cy="576262"/>
          </a:xfrm>
        </p:spPr>
        <p:txBody>
          <a:bodyPr/>
          <a:lstStyle/>
          <a:p>
            <a:r>
              <a:rPr lang="en-US"/>
              <a:t>Recipe (After)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E9E410-3F71-8342-9103-1593F6CC2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561" y="1322113"/>
            <a:ext cx="2246965" cy="488680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BA9C23AF-3594-EA40-B11E-770DC215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04" y="1358761"/>
            <a:ext cx="2246965" cy="4850156"/>
          </a:xfrm>
          <a:prstGeom prst="rect">
            <a:avLst/>
          </a:prstGeom>
        </p:spPr>
      </p:pic>
      <p:pic>
        <p:nvPicPr>
          <p:cNvPr id="15" name="Picture 14" descr="A close up of food&#10;&#10;Description automatically generated">
            <a:extLst>
              <a:ext uri="{FF2B5EF4-FFF2-40B4-BE49-F238E27FC236}">
                <a16:creationId xmlns:a16="http://schemas.microsoft.com/office/drawing/2014/main" id="{D6097E26-15AB-4746-9650-F3E349285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0" y="1322113"/>
            <a:ext cx="2323509" cy="5036630"/>
          </a:xfrm>
          <a:prstGeom prst="rect">
            <a:avLst/>
          </a:prstGeom>
        </p:spPr>
      </p:pic>
      <p:pic>
        <p:nvPicPr>
          <p:cNvPr id="7" name="Picture 6" descr="A close up of food&#10;&#10;Description automatically generated">
            <a:extLst>
              <a:ext uri="{FF2B5EF4-FFF2-40B4-BE49-F238E27FC236}">
                <a16:creationId xmlns:a16="http://schemas.microsoft.com/office/drawing/2014/main" id="{84EE532F-3CCA-D440-A5EB-9F8BEA39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62" y="1331261"/>
            <a:ext cx="2323508" cy="5052032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1E41CE5C-1178-B446-AA06-22229F205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703" y="1358761"/>
            <a:ext cx="2333897" cy="5052033"/>
          </a:xfrm>
          <a:prstGeom prst="rect">
            <a:avLst/>
          </a:prstGeom>
        </p:spPr>
      </p:pic>
      <p:pic>
        <p:nvPicPr>
          <p:cNvPr id="17" name="Picture 16" descr="A close up of food&#10;&#10;Description automatically generated">
            <a:extLst>
              <a:ext uri="{FF2B5EF4-FFF2-40B4-BE49-F238E27FC236}">
                <a16:creationId xmlns:a16="http://schemas.microsoft.com/office/drawing/2014/main" id="{4611299A-3C81-834E-BB76-59106635A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172" y="1322114"/>
            <a:ext cx="2333897" cy="5046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FD7F3C-BD60-4148-93E9-BABBD86D2375}"/>
              </a:ext>
            </a:extLst>
          </p:cNvPr>
          <p:cNvSpPr txBox="1"/>
          <p:nvPr/>
        </p:nvSpPr>
        <p:spPr>
          <a:xfrm>
            <a:off x="9012235" y="3419507"/>
            <a:ext cx="168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Aesthetic and Minimalist design </a:t>
            </a:r>
          </a:p>
        </p:txBody>
      </p:sp>
    </p:spTree>
    <p:extLst>
      <p:ext uri="{BB962C8B-B14F-4D97-AF65-F5344CB8AC3E}">
        <p14:creationId xmlns:p14="http://schemas.microsoft.com/office/powerpoint/2010/main" val="108135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A054-0509-49ED-8442-64925832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012" y="387350"/>
            <a:ext cx="3657600" cy="1371600"/>
          </a:xfrm>
        </p:spPr>
        <p:txBody>
          <a:bodyPr>
            <a:normAutofit/>
          </a:bodyPr>
          <a:lstStyle/>
          <a:p>
            <a:r>
              <a:rPr lang="en-US" sz="400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6D0E8-A8E2-4C64-B8A5-3E577BD2E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012" y="1212850"/>
            <a:ext cx="5943601" cy="5308600"/>
          </a:xfrm>
        </p:spPr>
        <p:txBody>
          <a:bodyPr/>
          <a:lstStyle/>
          <a:p>
            <a:r>
              <a:rPr lang="en-US" err="1"/>
              <a:t>HealthEat</a:t>
            </a:r>
            <a:endParaRPr lang="en-US"/>
          </a:p>
          <a:p>
            <a:r>
              <a:rPr lang="en-US"/>
              <a:t>Research</a:t>
            </a:r>
          </a:p>
          <a:p>
            <a:r>
              <a:rPr lang="en-US"/>
              <a:t>Features</a:t>
            </a:r>
          </a:p>
          <a:p>
            <a:r>
              <a:rPr lang="en-US"/>
              <a:t>Design &amp; Justification</a:t>
            </a:r>
          </a:p>
          <a:p>
            <a:r>
              <a:rPr lang="en-US"/>
              <a:t>Heuristic &amp; Testing</a:t>
            </a:r>
          </a:p>
          <a:p>
            <a:r>
              <a:rPr lang="en-US"/>
              <a:t>Next Step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5971752" cy="576262"/>
          </a:xfrm>
        </p:spPr>
        <p:txBody>
          <a:bodyPr/>
          <a:lstStyle/>
          <a:p>
            <a:r>
              <a:rPr lang="en-US"/>
              <a:t>Add Recipe to Calendar(Before)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D6CB-3A52-4FFC-86C1-5356FC1D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1163" y="745851"/>
            <a:ext cx="5759887" cy="576262"/>
          </a:xfrm>
        </p:spPr>
        <p:txBody>
          <a:bodyPr/>
          <a:lstStyle/>
          <a:p>
            <a:r>
              <a:rPr lang="en-US"/>
              <a:t>Add Recipe to Calendar(After)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98B26F-78B0-A448-82F1-9F26894A6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2" y="1379095"/>
            <a:ext cx="7061200" cy="5067300"/>
          </a:xfrm>
          <a:prstGeom prst="rect">
            <a:avLst/>
          </a:prstGeom>
        </p:spPr>
      </p:pic>
      <p:pic>
        <p:nvPicPr>
          <p:cNvPr id="11" name="Picture 10" descr="A picture containing photo, white, sitting, table&#10;&#10;Description automatically generated">
            <a:extLst>
              <a:ext uri="{FF2B5EF4-FFF2-40B4-BE49-F238E27FC236}">
                <a16:creationId xmlns:a16="http://schemas.microsoft.com/office/drawing/2014/main" id="{343E58FF-5C1F-1449-8C61-441C36DE0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27" y="1322113"/>
            <a:ext cx="5192488" cy="53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54FF40-1C64-2F44-9607-317BBAC1DD42}"/>
              </a:ext>
            </a:extLst>
          </p:cNvPr>
          <p:cNvSpPr txBox="1"/>
          <p:nvPr/>
        </p:nvSpPr>
        <p:spPr>
          <a:xfrm>
            <a:off x="9012235" y="3419507"/>
            <a:ext cx="168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Aesthetic and Minimalist design </a:t>
            </a:r>
          </a:p>
        </p:txBody>
      </p:sp>
    </p:spTree>
    <p:extLst>
      <p:ext uri="{BB962C8B-B14F-4D97-AF65-F5344CB8AC3E}">
        <p14:creationId xmlns:p14="http://schemas.microsoft.com/office/powerpoint/2010/main" val="208596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4649787" cy="576262"/>
          </a:xfrm>
        </p:spPr>
        <p:txBody>
          <a:bodyPr/>
          <a:lstStyle/>
          <a:p>
            <a:r>
              <a:rPr lang="en-US"/>
              <a:t>Add New Recipe(Before)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D6CB-3A52-4FFC-86C1-5356FC1D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97448" y="782499"/>
            <a:ext cx="4665134" cy="576262"/>
          </a:xfrm>
        </p:spPr>
        <p:txBody>
          <a:bodyPr/>
          <a:lstStyle/>
          <a:p>
            <a:r>
              <a:rPr lang="en-US"/>
              <a:t>Add New Recipe(After)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5D1390-1AF3-B84F-A381-D32D727B9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68" y="1322113"/>
            <a:ext cx="2313274" cy="502453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C50E8B-25AD-514B-A51A-137809ABD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05" y="1358761"/>
            <a:ext cx="2125422" cy="50245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E321C2-416F-7144-A904-732742075100}"/>
              </a:ext>
            </a:extLst>
          </p:cNvPr>
          <p:cNvSpPr txBox="1"/>
          <p:nvPr/>
        </p:nvSpPr>
        <p:spPr>
          <a:xfrm>
            <a:off x="9012235" y="3419507"/>
            <a:ext cx="203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Help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44532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643-2961-4542-B518-D247017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229" y="1921933"/>
            <a:ext cx="2592388" cy="1507067"/>
          </a:xfrm>
        </p:spPr>
        <p:txBody>
          <a:bodyPr/>
          <a:lstStyle/>
          <a:p>
            <a:r>
              <a:rPr lang="en-US" b="1"/>
              <a:t>Design</a:t>
            </a:r>
            <a:br>
              <a:rPr lang="en-US" b="1"/>
            </a:br>
            <a:r>
              <a:rPr lang="en-US" b="1"/>
              <a:t>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EDBC-8123-4D75-B240-42256E17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64" y="745851"/>
            <a:ext cx="4649787" cy="576262"/>
          </a:xfrm>
        </p:spPr>
        <p:txBody>
          <a:bodyPr/>
          <a:lstStyle/>
          <a:p>
            <a:r>
              <a:rPr lang="en-US"/>
              <a:t>Sign-Up(Before)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D6CB-3A52-4FFC-86C1-5356FC1D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97448" y="782499"/>
            <a:ext cx="4665134" cy="576262"/>
          </a:xfrm>
        </p:spPr>
        <p:txBody>
          <a:bodyPr/>
          <a:lstStyle/>
          <a:p>
            <a:r>
              <a:rPr lang="en-US"/>
              <a:t>Sign-Up(After)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D18A6B-57D9-7446-8BE6-85E9718C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51" y="1395409"/>
            <a:ext cx="2169854" cy="471674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92250F-61E7-4043-B50E-04781DE7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51" y="1395408"/>
            <a:ext cx="2115756" cy="464848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94A9614-AAF7-2C40-B1E0-3408D9C4B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1395408"/>
            <a:ext cx="2148836" cy="47167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2C19DE-96FE-B54D-A980-4BA737D83963}"/>
              </a:ext>
            </a:extLst>
          </p:cNvPr>
          <p:cNvSpPr txBox="1"/>
          <p:nvPr/>
        </p:nvSpPr>
        <p:spPr>
          <a:xfrm>
            <a:off x="9012235" y="3419507"/>
            <a:ext cx="203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Help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91437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25182-B4A0-49E0-BBE9-D075D396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Future Updates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9A4E5-FDEC-4D04-9860-461DCE6BA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283" y="2762475"/>
            <a:ext cx="8534400" cy="3615267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</a:pPr>
            <a:r>
              <a:rPr lang="en-US" sz="2400">
                <a:solidFill>
                  <a:schemeClr val="accent1"/>
                </a:solidFill>
              </a:rPr>
              <a:t>Make the meals per day customizable </a:t>
            </a:r>
          </a:p>
          <a:p>
            <a:pPr>
              <a:buClr>
                <a:schemeClr val="bg2"/>
              </a:buClr>
            </a:pPr>
            <a:r>
              <a:rPr lang="en-US" sz="2400">
                <a:solidFill>
                  <a:schemeClr val="accent1"/>
                </a:solidFill>
              </a:rPr>
              <a:t>Add more help documentations</a:t>
            </a:r>
          </a:p>
          <a:p>
            <a:pPr>
              <a:buClr>
                <a:schemeClr val="bg2"/>
              </a:buClr>
            </a:pPr>
            <a:r>
              <a:rPr lang="en-US" sz="2400">
                <a:solidFill>
                  <a:schemeClr val="accent1"/>
                </a:solidFill>
              </a:rPr>
              <a:t>Support undo function</a:t>
            </a:r>
          </a:p>
          <a:p>
            <a:pPr>
              <a:buClr>
                <a:schemeClr val="bg2"/>
              </a:buClr>
            </a:pPr>
            <a:r>
              <a:rPr lang="en-US" sz="2400">
                <a:solidFill>
                  <a:schemeClr val="accent1"/>
                </a:solidFill>
              </a:rPr>
              <a:t>Add confirmation box for important message</a:t>
            </a:r>
          </a:p>
          <a:p>
            <a:pPr>
              <a:buClr>
                <a:schemeClr val="bg2"/>
              </a:buClr>
            </a:pPr>
            <a:r>
              <a:rPr lang="en-US" sz="2400">
                <a:solidFill>
                  <a:schemeClr val="accent1"/>
                </a:solidFill>
              </a:rPr>
              <a:t>Provide the special deal of today in the shopping cart</a:t>
            </a:r>
          </a:p>
          <a:p>
            <a:pPr>
              <a:buClr>
                <a:schemeClr val="bg2"/>
              </a:buClr>
            </a:pPr>
            <a:endParaRPr lang="en-US">
              <a:solidFill>
                <a:schemeClr val="accent1"/>
              </a:solidFill>
            </a:endParaRPr>
          </a:p>
          <a:p>
            <a:pPr>
              <a:buClr>
                <a:schemeClr val="bg2"/>
              </a:buClr>
            </a:pPr>
            <a:endParaRPr lang="en-US">
              <a:solidFill>
                <a:schemeClr val="accent1"/>
              </a:solidFill>
            </a:endParaRPr>
          </a:p>
          <a:p>
            <a:pPr>
              <a:buClr>
                <a:schemeClr val="bg2"/>
              </a:buClr>
            </a:pPr>
            <a:endParaRPr lang="en-US">
              <a:solidFill>
                <a:schemeClr val="accent1"/>
              </a:solidFill>
            </a:endParaRPr>
          </a:p>
          <a:p>
            <a:pPr>
              <a:buClr>
                <a:schemeClr val="bg2"/>
              </a:buClr>
            </a:pP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5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25182-B4A0-49E0-BBE9-D075D396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Thank you 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9A4E5-FDEC-4D04-9860-461DCE6BA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bg2"/>
              </a:buClr>
              <a:buNone/>
            </a:pP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7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25182-B4A0-49E0-BBE9-D075D396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Our Vision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9A4E5-FDEC-4D04-9860-461DCE6BA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HealthEat is an app designed to merge all of the user’s food related routines and values into an inviting and convenient interface.</a:t>
            </a: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This way, we want to eliminate the huge mental load that goes into thinking what to buy and how to distribute it through the week.</a:t>
            </a:r>
            <a:br>
              <a:rPr lang="en-CA">
                <a:solidFill>
                  <a:schemeClr val="accent1"/>
                </a:solidFill>
              </a:rPr>
            </a:br>
            <a:br>
              <a:rPr lang="en-CA"/>
            </a:b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6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25182-B4A0-49E0-BBE9-D075D396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What sets our application apart?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9A4E5-FDEC-4D04-9860-461DCE6BA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Our defining feature is the elimination of the standard scan and enter of conventional food tracking applications.</a:t>
            </a: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If you are shopping instore, HealthEat will connect directly to your grocery store rewards card.</a:t>
            </a: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If you shop online, HealthEat can order food directly from the app, import your current orders, and even keep track of the items arriving, and how to prepare them.</a:t>
            </a:r>
            <a:br>
              <a:rPr lang="en-CA">
                <a:solidFill>
                  <a:schemeClr val="accent1"/>
                </a:solidFill>
              </a:rPr>
            </a:br>
            <a:br>
              <a:rPr lang="en-CA"/>
            </a:b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25182-B4A0-49E0-BBE9-D075D396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Is this application for you?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9A4E5-FDEC-4D04-9860-461DCE6BA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HealthEat’s target audience is people who want:</a:t>
            </a:r>
          </a:p>
          <a:p>
            <a:pPr marL="0" indent="0">
              <a:buClr>
                <a:schemeClr val="bg2"/>
              </a:buClr>
              <a:buNone/>
            </a:pPr>
            <a:endParaRPr lang="en-CA">
              <a:solidFill>
                <a:schemeClr val="accent1"/>
              </a:solidFill>
            </a:endParaRP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A simplified meal planning procedure.</a:t>
            </a: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Low effort calorie/nutrient tracking</a:t>
            </a: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To lower their amount of food waste</a:t>
            </a:r>
            <a:br>
              <a:rPr lang="en-CA"/>
            </a:b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25182-B4A0-49E0-BBE9-D075D396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Other Notable Stakeholders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9A4E5-FDEC-4D04-9860-461DCE6BA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Supermarkets</a:t>
            </a: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Online Food Retailers </a:t>
            </a: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Fitness instructors</a:t>
            </a: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Local Governments</a:t>
            </a: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Health Care Systems</a:t>
            </a:r>
          </a:p>
          <a:p>
            <a:pPr>
              <a:buClr>
                <a:schemeClr val="bg2"/>
              </a:buClr>
            </a:pPr>
            <a:r>
              <a:rPr lang="en-CA">
                <a:solidFill>
                  <a:schemeClr val="accent1"/>
                </a:solidFill>
              </a:rPr>
              <a:t>Insurance Companies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8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25182-B4A0-49E0-BBE9-D075D396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Research methods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C2BA5-5305-4B9D-B574-220A5140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289" y="2649415"/>
            <a:ext cx="8534400" cy="3615267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Survey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Reason: </a:t>
            </a:r>
          </a:p>
          <a:p>
            <a:pPr lvl="2"/>
            <a:r>
              <a:rPr lang="en-US">
                <a:ea typeface="+mn-lt"/>
                <a:cs typeface="+mn-lt"/>
              </a:rPr>
              <a:t>It is quick and effective </a:t>
            </a:r>
          </a:p>
          <a:p>
            <a:pPr lvl="2"/>
            <a:r>
              <a:rPr lang="en-US">
                <a:ea typeface="+mn-lt"/>
                <a:cs typeface="+mn-lt"/>
              </a:rPr>
              <a:t>Help us elicit requirements and information </a:t>
            </a:r>
          </a:p>
          <a:p>
            <a:pPr lvl="2"/>
            <a:r>
              <a:rPr lang="en-US">
                <a:ea typeface="+mn-lt"/>
                <a:cs typeface="+mn-lt"/>
              </a:rPr>
              <a:t>Allows us to collected data from a large sample of people</a:t>
            </a:r>
          </a:p>
          <a:p>
            <a:r>
              <a:rPr lang="en-US">
                <a:ea typeface="+mn-lt"/>
                <a:cs typeface="+mn-lt"/>
              </a:rPr>
              <a:t>Extreme user interviews via personas</a:t>
            </a:r>
            <a:endParaRPr lang="en-US"/>
          </a:p>
          <a:p>
            <a:pPr lvl="1"/>
            <a:r>
              <a:rPr lang="en-US"/>
              <a:t>Reason: </a:t>
            </a:r>
          </a:p>
          <a:p>
            <a:pPr lvl="2"/>
            <a:r>
              <a:rPr lang="en-US"/>
              <a:t>Provide us with key highlights</a:t>
            </a:r>
          </a:p>
          <a:p>
            <a:pPr lvl="2"/>
            <a:r>
              <a:rPr lang="en-US"/>
              <a:t>These highlights leads to key design elements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3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25182-B4A0-49E0-BBE9-D075D396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Research findings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9A4E5-FDEC-4D04-9860-461DCE6BA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</a:pPr>
            <a:r>
              <a:rPr lang="en-US">
                <a:solidFill>
                  <a:schemeClr val="accent1"/>
                </a:solidFill>
              </a:rPr>
              <a:t>Our user research findings:</a:t>
            </a:r>
          </a:p>
          <a:p>
            <a:pPr marL="0" indent="0">
              <a:buClr>
                <a:schemeClr val="bg2"/>
              </a:buClr>
              <a:buNone/>
            </a:pPr>
            <a:endParaRPr lang="en-US">
              <a:solidFill>
                <a:schemeClr val="accent1"/>
              </a:solidFill>
            </a:endParaRPr>
          </a:p>
          <a:p>
            <a:pPr>
              <a:buClr>
                <a:schemeClr val="bg2"/>
              </a:buClr>
            </a:pPr>
            <a:r>
              <a:rPr lang="en-US">
                <a:solidFill>
                  <a:schemeClr val="accent1"/>
                </a:solidFill>
              </a:rPr>
              <a:t>#1 reason people stop using other food tracking applications.</a:t>
            </a:r>
          </a:p>
          <a:p>
            <a:pPr>
              <a:buClr>
                <a:schemeClr val="bg2"/>
              </a:buClr>
            </a:pPr>
            <a:r>
              <a:rPr lang="en-US">
                <a:solidFill>
                  <a:schemeClr val="accent1"/>
                </a:solidFill>
              </a:rPr>
              <a:t>How often a person checks to see if they have expired food.</a:t>
            </a:r>
          </a:p>
          <a:p>
            <a:pPr>
              <a:buClr>
                <a:schemeClr val="bg2"/>
              </a:buClr>
            </a:pPr>
            <a:r>
              <a:rPr lang="en-US">
                <a:solidFill>
                  <a:schemeClr val="accent1"/>
                </a:solidFill>
              </a:rPr>
              <a:t>Amount of food purchased that is thrown away.</a:t>
            </a:r>
          </a:p>
        </p:txBody>
      </p:sp>
    </p:spTree>
    <p:extLst>
      <p:ext uri="{BB962C8B-B14F-4D97-AF65-F5344CB8AC3E}">
        <p14:creationId xmlns:p14="http://schemas.microsoft.com/office/powerpoint/2010/main" val="144491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25182-B4A0-49E0-BBE9-D075D396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Must Have Features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9A4E5-FDEC-4D04-9860-461DCE6BA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</a:pPr>
            <a:r>
              <a:rPr lang="en-US">
                <a:solidFill>
                  <a:schemeClr val="tx1"/>
                </a:solidFill>
              </a:rPr>
              <a:t>Track contents of user’s fridge.</a:t>
            </a:r>
          </a:p>
          <a:p>
            <a:pPr>
              <a:buClr>
                <a:schemeClr val="bg2"/>
              </a:buClr>
            </a:pPr>
            <a:r>
              <a:rPr lang="en-US">
                <a:solidFill>
                  <a:schemeClr val="tx1"/>
                </a:solidFill>
              </a:rPr>
              <a:t>Automation of fridge updating.</a:t>
            </a:r>
          </a:p>
          <a:p>
            <a:pPr>
              <a:buClr>
                <a:schemeClr val="bg2"/>
              </a:buClr>
            </a:pPr>
            <a:r>
              <a:rPr lang="en-US">
                <a:solidFill>
                  <a:schemeClr val="tx1"/>
                </a:solidFill>
              </a:rPr>
              <a:t>Automation of ingredient ordering.</a:t>
            </a:r>
          </a:p>
          <a:p>
            <a:pPr>
              <a:buClr>
                <a:schemeClr val="bg2"/>
              </a:buClr>
            </a:pPr>
            <a:r>
              <a:rPr lang="en-US">
                <a:solidFill>
                  <a:schemeClr val="tx1"/>
                </a:solidFill>
              </a:rPr>
              <a:t>Food preference customization.</a:t>
            </a:r>
          </a:p>
          <a:p>
            <a:pPr>
              <a:buClr>
                <a:schemeClr val="bg2"/>
              </a:buClr>
            </a:pPr>
            <a:r>
              <a:rPr lang="en-US">
                <a:solidFill>
                  <a:schemeClr val="tx1"/>
                </a:solidFill>
              </a:rPr>
              <a:t>Recipe suggestions based on food near expiry.</a:t>
            </a:r>
          </a:p>
          <a:p>
            <a:pPr>
              <a:buClr>
                <a:schemeClr val="bg2"/>
              </a:buClr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Custom 10">
      <a:dk1>
        <a:srgbClr val="FFB471"/>
      </a:dk1>
      <a:lt1>
        <a:srgbClr val="12406A"/>
      </a:lt1>
      <a:dk2>
        <a:srgbClr val="EB8F90"/>
      </a:dk2>
      <a:lt2>
        <a:srgbClr val="ADBED2"/>
      </a:lt2>
      <a:accent1>
        <a:srgbClr val="12406A"/>
      </a:accent1>
      <a:accent2>
        <a:srgbClr val="12406A"/>
      </a:accent2>
      <a:accent3>
        <a:srgbClr val="12406A"/>
      </a:accent3>
      <a:accent4>
        <a:srgbClr val="12406A"/>
      </a:accent4>
      <a:accent5>
        <a:srgbClr val="ADBED2"/>
      </a:accent5>
      <a:accent6>
        <a:srgbClr val="FFB471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Slice</vt:lpstr>
      <vt:lpstr>healtheAT – Phase 5 deliverable/Demo</vt:lpstr>
      <vt:lpstr>Content</vt:lpstr>
      <vt:lpstr>Our Vision</vt:lpstr>
      <vt:lpstr>What sets our application apart?</vt:lpstr>
      <vt:lpstr>Is this application for you?</vt:lpstr>
      <vt:lpstr>Other Notable Stakeholders</vt:lpstr>
      <vt:lpstr>Research methods</vt:lpstr>
      <vt:lpstr>Research findings</vt:lpstr>
      <vt:lpstr>Must Have Features</vt:lpstr>
      <vt:lpstr>Design Changes</vt:lpstr>
      <vt:lpstr>Design Changes</vt:lpstr>
      <vt:lpstr>Design Changes</vt:lpstr>
      <vt:lpstr>Design Changes</vt:lpstr>
      <vt:lpstr>Design Changes</vt:lpstr>
      <vt:lpstr>Design Changes</vt:lpstr>
      <vt:lpstr>Design Changes</vt:lpstr>
      <vt:lpstr>Design Changes</vt:lpstr>
      <vt:lpstr>Design Changes</vt:lpstr>
      <vt:lpstr>Design Changes</vt:lpstr>
      <vt:lpstr>Design Changes</vt:lpstr>
      <vt:lpstr>Design Changes</vt:lpstr>
      <vt:lpstr>Design Changes</vt:lpstr>
      <vt:lpstr>Future Updates</vt:lpstr>
      <vt:lpstr>Thank you 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healtheAT – Phase 5 deliverable/Demo</dc:title>
  <dc:creator>Nathan Sehn</dc:creator>
  <cp:revision>2</cp:revision>
  <dcterms:created xsi:type="dcterms:W3CDTF">2019-12-02T03:43:35Z</dcterms:created>
  <dcterms:modified xsi:type="dcterms:W3CDTF">2019-12-02T06:48:26Z</dcterms:modified>
</cp:coreProperties>
</file>